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2" r:id="rId38"/>
    <p:sldId id="296" r:id="rId39"/>
    <p:sldId id="295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9" autoAdjust="0"/>
    <p:restoredTop sz="95982" autoAdjust="0"/>
  </p:normalViewPr>
  <p:slideViewPr>
    <p:cSldViewPr snapToGrid="0">
      <p:cViewPr>
        <p:scale>
          <a:sx n="90" d="100"/>
          <a:sy n="90" d="100"/>
        </p:scale>
        <p:origin x="33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1AF2C-46C7-437E-9CD7-AC5E69E3202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524BE-E3C1-4961-A280-E8A8BFA16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96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9855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54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406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75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3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362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81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05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613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2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41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405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93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03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197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850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57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165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59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734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379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4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160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722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70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06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160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545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03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909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956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266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0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931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41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83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9063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624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88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8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3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6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CDFB8-CE1E-4CEA-A9A7-0392F69410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824E-4E36-469C-A338-D72D3E3DB308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Connecticut – Storrs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0E0-D9F3-40F8-859A-69F0858DF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7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18A4-C243-42B9-B905-9A8E36D83395}" type="datetime1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Connecticut – Storrs Campus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0E0-D9F3-40F8-859A-69F0858DF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6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02136-ADAC-4D6C-AD03-600462194948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Connecticut – Storrs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830E0-D9F3-40F8-859A-69F0858DF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882F-FAE5-41B9-A190-61AE367B4835}" type="datetime1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University of Connecticut – Storrs Campus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830E0-D9F3-40F8-859A-69F0858DFEF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949660" y="-17311"/>
            <a:ext cx="171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MITRE</a:t>
            </a:r>
            <a:r>
              <a:rPr lang="en-US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eCTF – April 2017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9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393191" y="677736"/>
            <a:ext cx="7429499" cy="5475641"/>
          </a:xfrm>
        </p:spPr>
        <p:txBody>
          <a:bodyPr>
            <a:normAutofit/>
          </a:bodyPr>
          <a:lstStyle/>
          <a:p>
            <a:r>
              <a:rPr lang="en-US" sz="3600" dirty="0"/>
              <a:t>MITRE Technical Presentation</a:t>
            </a:r>
            <a:br>
              <a:rPr lang="en-US" sz="3600" dirty="0"/>
            </a:br>
            <a:r>
              <a:rPr lang="en-US" sz="2400" b="1" i="1" dirty="0"/>
              <a:t>Senior Design Project – Solid State Timer</a:t>
            </a:r>
            <a:br>
              <a:rPr lang="en-US" sz="1800" b="1" i="1" dirty="0"/>
            </a:br>
            <a:br>
              <a:rPr lang="en-US" sz="1800" i="1" dirty="0"/>
            </a:br>
            <a:r>
              <a:rPr lang="en-US" sz="1800" i="1" dirty="0"/>
              <a:t>Patrick Dunham</a:t>
            </a:r>
            <a:br>
              <a:rPr lang="en-US" sz="1800" i="1" dirty="0"/>
            </a:br>
            <a:r>
              <a:rPr lang="en-US" sz="1800" i="1" dirty="0"/>
              <a:t>2017-11-05</a:t>
            </a:r>
            <a:br>
              <a:rPr lang="en-US" sz="1800" i="1" dirty="0"/>
            </a:br>
            <a:endParaRPr lang="en-US" sz="2700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</p:spPr>
        <p:txBody>
          <a:bodyPr/>
          <a:lstStyle/>
          <a:p>
            <a:pPr defTabSz="914377"/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  <a:cs typeface="Arial"/>
                <a:sym typeface="Arial"/>
              </a:rPr>
              <a:t>University of Connecticut – Storrs Campus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569A51-C21D-4C60-BF35-F29CAC06AF16}"/>
              </a:ext>
            </a:extLst>
          </p:cNvPr>
          <p:cNvSpPr/>
          <p:nvPr/>
        </p:nvSpPr>
        <p:spPr>
          <a:xfrm>
            <a:off x="4918060" y="24383"/>
            <a:ext cx="2038067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1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1 – Team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5 Components + System Management</a:t>
            </a:r>
            <a:r>
              <a:rPr lang="en-US" dirty="0"/>
              <a:t>:</a:t>
            </a:r>
          </a:p>
          <a:p>
            <a:r>
              <a:rPr lang="en-US" dirty="0"/>
              <a:t>Enclosure - Joshua Reinert [ME]</a:t>
            </a:r>
          </a:p>
          <a:p>
            <a:r>
              <a:rPr lang="en-US" dirty="0"/>
              <a:t>Relays - </a:t>
            </a:r>
            <a:r>
              <a:rPr lang="en-US" dirty="0" err="1"/>
              <a:t>Jaileen</a:t>
            </a:r>
            <a:r>
              <a:rPr lang="en-US" dirty="0"/>
              <a:t> </a:t>
            </a:r>
            <a:r>
              <a:rPr lang="en-US" dirty="0" err="1"/>
              <a:t>Algarin</a:t>
            </a:r>
            <a:r>
              <a:rPr lang="en-US" dirty="0"/>
              <a:t> [ECE]</a:t>
            </a:r>
          </a:p>
          <a:p>
            <a:r>
              <a:rPr lang="en-US" dirty="0"/>
              <a:t>Microcontroller - Patrick Dunham [ME / ECE]</a:t>
            </a:r>
          </a:p>
          <a:p>
            <a:r>
              <a:rPr lang="en-US" dirty="0"/>
              <a:t>Power Supply -  Robert Endrizzi [ECE]</a:t>
            </a:r>
          </a:p>
          <a:p>
            <a:r>
              <a:rPr lang="en-US" dirty="0"/>
              <a:t>User Interface - Nicole Hershman [ECE]</a:t>
            </a:r>
          </a:p>
          <a:p>
            <a:r>
              <a:rPr lang="en-US" dirty="0"/>
              <a:t>Systems - Patrick Meres [ECE]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Weekly meetings with faculty advisors</a:t>
            </a:r>
          </a:p>
          <a:p>
            <a:r>
              <a:rPr lang="en-US" dirty="0"/>
              <a:t>Monthly meetings with corporate sponsor</a:t>
            </a:r>
          </a:p>
          <a:p>
            <a:r>
              <a:rPr lang="en-US" dirty="0"/>
              <a:t>Google Drive for file-sharing/design notebook</a:t>
            </a:r>
          </a:p>
          <a:p>
            <a:r>
              <a:rPr lang="en-US" dirty="0"/>
              <a:t>Lab Space in ITE C43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28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Milestone 2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Microcontroller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Relay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Power Supply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User Interface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Enclosure Updates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25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Microcontroller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r>
              <a:rPr lang="en-US" dirty="0"/>
              <a:t>Firmware based on 3-state state machine</a:t>
            </a:r>
          </a:p>
          <a:p>
            <a:pPr lvl="1"/>
            <a:r>
              <a:rPr lang="en-US" dirty="0"/>
              <a:t>Idle State: “Pauses” the cycle, remembering last location</a:t>
            </a:r>
          </a:p>
          <a:p>
            <a:pPr lvl="1"/>
            <a:r>
              <a:rPr lang="en-US" dirty="0"/>
              <a:t>Cycle State: Runs through the stored cycle, switching on and off relays</a:t>
            </a:r>
          </a:p>
          <a:p>
            <a:pPr lvl="1"/>
            <a:r>
              <a:rPr lang="en-US" dirty="0"/>
              <a:t>Reset State: Resets the cycle, preparing the device for a new run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Shape 123">
            <a:extLst>
              <a:ext uri="{FF2B5EF4-FFF2-40B4-BE49-F238E27FC236}">
                <a16:creationId xmlns:a16="http://schemas.microsoft.com/office/drawing/2014/main" id="{182C0403-EE3A-4E3D-940E-44EB757B2C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8600" t="34602" r="24047"/>
          <a:stretch/>
        </p:blipFill>
        <p:spPr>
          <a:xfrm rot="5400000">
            <a:off x="1886313" y="1955149"/>
            <a:ext cx="2393289" cy="508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21" descr="Untitled Diagram.png">
            <a:extLst>
              <a:ext uri="{FF2B5EF4-FFF2-40B4-BE49-F238E27FC236}">
                <a16:creationId xmlns:a16="http://schemas.microsoft.com/office/drawing/2014/main" id="{C209F088-67D1-4578-A616-067C789FD3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565" y="2973788"/>
            <a:ext cx="4574650" cy="2853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Microcontroller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Shape 131" descr="SAMD21G18A_Support_Circuitry_RevA.png">
            <a:extLst>
              <a:ext uri="{FF2B5EF4-FFF2-40B4-BE49-F238E27FC236}">
                <a16:creationId xmlns:a16="http://schemas.microsoft.com/office/drawing/2014/main" id="{4E0882A9-08BB-4D8E-8415-4F49BCBBFF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10" t="34596" r="37421" b="9835"/>
          <a:stretch/>
        </p:blipFill>
        <p:spPr>
          <a:xfrm>
            <a:off x="1312353" y="1573939"/>
            <a:ext cx="5682824" cy="38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32" descr="SAMD21G18A_Support_Circuitry_RevA.png">
            <a:extLst>
              <a:ext uri="{FF2B5EF4-FFF2-40B4-BE49-F238E27FC236}">
                <a16:creationId xmlns:a16="http://schemas.microsoft.com/office/drawing/2014/main" id="{23AFC357-F108-4183-9CD7-D50278D774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4" t="2393" r="60174" b="76552"/>
          <a:stretch/>
        </p:blipFill>
        <p:spPr>
          <a:xfrm>
            <a:off x="7631986" y="1166319"/>
            <a:ext cx="3507633" cy="165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3" descr="SAMD21G18A_Support_Circuitry_RevA.png">
            <a:extLst>
              <a:ext uri="{FF2B5EF4-FFF2-40B4-BE49-F238E27FC236}">
                <a16:creationId xmlns:a16="http://schemas.microsoft.com/office/drawing/2014/main" id="{73E8C76A-CE79-4333-BD54-51AC2E49F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250" t="1622" r="23013" b="79505"/>
          <a:stretch/>
        </p:blipFill>
        <p:spPr>
          <a:xfrm>
            <a:off x="6612953" y="4435786"/>
            <a:ext cx="4392649" cy="1626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49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Microcontroller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Shape 131" descr="SAMD21G18A_Support_Circuitry_RevA.png">
            <a:extLst>
              <a:ext uri="{FF2B5EF4-FFF2-40B4-BE49-F238E27FC236}">
                <a16:creationId xmlns:a16="http://schemas.microsoft.com/office/drawing/2014/main" id="{4E0882A9-08BB-4D8E-8415-4F49BCBBFF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10" t="34596" r="37421" b="9835"/>
          <a:stretch/>
        </p:blipFill>
        <p:spPr>
          <a:xfrm>
            <a:off x="1312353" y="1573939"/>
            <a:ext cx="5682824" cy="38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32" descr="SAMD21G18A_Support_Circuitry_RevA.png">
            <a:extLst>
              <a:ext uri="{FF2B5EF4-FFF2-40B4-BE49-F238E27FC236}">
                <a16:creationId xmlns:a16="http://schemas.microsoft.com/office/drawing/2014/main" id="{23AFC357-F108-4183-9CD7-D50278D774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4" t="2393" r="60174" b="76552"/>
          <a:stretch/>
        </p:blipFill>
        <p:spPr>
          <a:xfrm>
            <a:off x="7631986" y="1166319"/>
            <a:ext cx="3507633" cy="165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3" descr="SAMD21G18A_Support_Circuitry_RevA.png">
            <a:extLst>
              <a:ext uri="{FF2B5EF4-FFF2-40B4-BE49-F238E27FC236}">
                <a16:creationId xmlns:a16="http://schemas.microsoft.com/office/drawing/2014/main" id="{73E8C76A-CE79-4333-BD54-51AC2E49F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250" t="1622" r="23013" b="79505"/>
          <a:stretch/>
        </p:blipFill>
        <p:spPr>
          <a:xfrm>
            <a:off x="6612953" y="4435786"/>
            <a:ext cx="4392649" cy="16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15E281-D90E-4357-AF9D-306AF4984BB2}"/>
              </a:ext>
            </a:extLst>
          </p:cNvPr>
          <p:cNvSpPr/>
          <p:nvPr/>
        </p:nvSpPr>
        <p:spPr>
          <a:xfrm>
            <a:off x="1192696" y="1431235"/>
            <a:ext cx="5802481" cy="3816626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CB575-3582-488D-ACDB-E03AF1449EE3}"/>
              </a:ext>
            </a:extLst>
          </p:cNvPr>
          <p:cNvSpPr/>
          <p:nvPr/>
        </p:nvSpPr>
        <p:spPr>
          <a:xfrm>
            <a:off x="6484561" y="4231861"/>
            <a:ext cx="4050917" cy="1669134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9E082-9CE0-43DB-8733-DD858DB15ED5}"/>
              </a:ext>
            </a:extLst>
          </p:cNvPr>
          <p:cNvSpPr/>
          <p:nvPr/>
        </p:nvSpPr>
        <p:spPr>
          <a:xfrm>
            <a:off x="7631986" y="1090003"/>
            <a:ext cx="3779273" cy="22018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7495B-1589-47B3-942F-AD53B2B007AD}"/>
              </a:ext>
            </a:extLst>
          </p:cNvPr>
          <p:cNvSpPr txBox="1"/>
          <p:nvPr/>
        </p:nvSpPr>
        <p:spPr>
          <a:xfrm>
            <a:off x="1753485" y="5387881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17E68A-9089-454E-B460-480A49320F4E}"/>
              </a:ext>
            </a:extLst>
          </p:cNvPr>
          <p:cNvSpPr txBox="1"/>
          <p:nvPr/>
        </p:nvSpPr>
        <p:spPr>
          <a:xfrm>
            <a:off x="10663870" y="5203215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Relay 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34BAC-129C-417F-B294-6675737700A6}"/>
              </a:ext>
            </a:extLst>
          </p:cNvPr>
          <p:cNvSpPr txBox="1"/>
          <p:nvPr/>
        </p:nvSpPr>
        <p:spPr>
          <a:xfrm>
            <a:off x="8860630" y="3351977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USB Connector</a:t>
            </a:r>
          </a:p>
        </p:txBody>
      </p:sp>
    </p:spTree>
    <p:extLst>
      <p:ext uri="{BB962C8B-B14F-4D97-AF65-F5344CB8AC3E}">
        <p14:creationId xmlns:p14="http://schemas.microsoft.com/office/powerpoint/2010/main" val="36353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Relay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Shape 155">
            <a:extLst>
              <a:ext uri="{FF2B5EF4-FFF2-40B4-BE49-F238E27FC236}">
                <a16:creationId xmlns:a16="http://schemas.microsoft.com/office/drawing/2014/main" id="{453C9849-DB81-4F29-97DA-5E135F4911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79" t="38333" r="34284" b="17659"/>
          <a:stretch/>
        </p:blipFill>
        <p:spPr>
          <a:xfrm>
            <a:off x="1107778" y="1810917"/>
            <a:ext cx="10365953" cy="3906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19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Relay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Shape 155">
            <a:extLst>
              <a:ext uri="{FF2B5EF4-FFF2-40B4-BE49-F238E27FC236}">
                <a16:creationId xmlns:a16="http://schemas.microsoft.com/office/drawing/2014/main" id="{453C9849-DB81-4F29-97DA-5E135F4911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79" t="38333" r="34284" b="17659"/>
          <a:stretch/>
        </p:blipFill>
        <p:spPr>
          <a:xfrm>
            <a:off x="1107778" y="1810917"/>
            <a:ext cx="10365953" cy="39060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CD9971-1B8A-454A-B1F7-4A5046EAD6B5}"/>
              </a:ext>
            </a:extLst>
          </p:cNvPr>
          <p:cNvSpPr/>
          <p:nvPr/>
        </p:nvSpPr>
        <p:spPr>
          <a:xfrm>
            <a:off x="3387255" y="2009378"/>
            <a:ext cx="1781093" cy="266599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A77CDA-56D5-4807-B861-C4D3D166411D}"/>
              </a:ext>
            </a:extLst>
          </p:cNvPr>
          <p:cNvSpPr/>
          <p:nvPr/>
        </p:nvSpPr>
        <p:spPr>
          <a:xfrm>
            <a:off x="5340599" y="1986639"/>
            <a:ext cx="3123591" cy="266599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30DA2-0FA3-4286-94CB-3338E500F01C}"/>
              </a:ext>
            </a:extLst>
          </p:cNvPr>
          <p:cNvSpPr/>
          <p:nvPr/>
        </p:nvSpPr>
        <p:spPr>
          <a:xfrm>
            <a:off x="8636441" y="2009378"/>
            <a:ext cx="1781093" cy="266599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C39814-6CD6-420C-BA37-9EE11894CDA8}"/>
              </a:ext>
            </a:extLst>
          </p:cNvPr>
          <p:cNvSpPr txBox="1"/>
          <p:nvPr/>
        </p:nvSpPr>
        <p:spPr>
          <a:xfrm>
            <a:off x="3542529" y="4810384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Optoisolator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FA9A7-8346-46C7-8941-00BBBBBDB1F1}"/>
              </a:ext>
            </a:extLst>
          </p:cNvPr>
          <p:cNvSpPr txBox="1"/>
          <p:nvPr/>
        </p:nvSpPr>
        <p:spPr>
          <a:xfrm>
            <a:off x="8799666" y="4810384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B7560-4EE0-409C-A0C1-83C413966123}"/>
              </a:ext>
            </a:extLst>
          </p:cNvPr>
          <p:cNvSpPr txBox="1"/>
          <p:nvPr/>
        </p:nvSpPr>
        <p:spPr>
          <a:xfrm>
            <a:off x="6179048" y="4810384"/>
            <a:ext cx="214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TRIAC Driver</a:t>
            </a:r>
          </a:p>
        </p:txBody>
      </p:sp>
    </p:spTree>
    <p:extLst>
      <p:ext uri="{BB962C8B-B14F-4D97-AF65-F5344CB8AC3E}">
        <p14:creationId xmlns:p14="http://schemas.microsoft.com/office/powerpoint/2010/main" val="102674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Relay Power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3974327" cy="4525963"/>
          </a:xfrm>
        </p:spPr>
        <p:txBody>
          <a:bodyPr/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baseline="-25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(w/o heatsink) : 60 K/W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At 15 A, 15 W of heat is produced (∆T &gt; 900 K!)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Ambient Temp = 60 C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Max Device Temp = 125 C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Need heatsink w/ R</a:t>
            </a:r>
            <a:r>
              <a:rPr lang="en-US" baseline="-25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&lt; 3.13 K/W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79382-4C2A-4823-8841-3ABFDADB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461" y="2255492"/>
            <a:ext cx="6740301" cy="37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Power Supply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F7C75-8E92-4FCE-AF84-7F8597AF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r>
              <a:rPr lang="en-US" dirty="0"/>
              <a:t>Board-mount AC/DC Converter</a:t>
            </a:r>
          </a:p>
          <a:p>
            <a:r>
              <a:rPr lang="en-US" dirty="0"/>
              <a:t>~$15 Unit Cost</a:t>
            </a:r>
          </a:p>
          <a:p>
            <a:r>
              <a:rPr lang="en-US" dirty="0"/>
              <a:t>3W output @ 5VDC</a:t>
            </a:r>
          </a:p>
          <a:p>
            <a:r>
              <a:rPr lang="en-US" dirty="0"/>
              <a:t>Input Voltage: 85 – 264 VAC</a:t>
            </a:r>
          </a:p>
        </p:txBody>
      </p:sp>
      <p:pic>
        <p:nvPicPr>
          <p:cNvPr id="9" name="Shape 179">
            <a:extLst>
              <a:ext uri="{FF2B5EF4-FFF2-40B4-BE49-F238E27FC236}">
                <a16:creationId xmlns:a16="http://schemas.microsoft.com/office/drawing/2014/main" id="{774202C7-CF15-4801-AAA3-CC5DC61E1B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031" y="1892411"/>
            <a:ext cx="3884738" cy="3185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7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UI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F7C75-8E92-4FCE-AF84-7F8597AF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Graphic LCD Screen:</a:t>
            </a:r>
          </a:p>
          <a:p>
            <a:r>
              <a:rPr lang="en-US" dirty="0"/>
              <a:t>128x64 Display</a:t>
            </a:r>
          </a:p>
          <a:p>
            <a:r>
              <a:rPr lang="en-US" dirty="0"/>
              <a:t>Size: 2.953 in x 2.075 in x 0.35 in </a:t>
            </a:r>
          </a:p>
          <a:p>
            <a:r>
              <a:rPr lang="en-US" dirty="0"/>
              <a:t>8-bit parallel interface</a:t>
            </a:r>
          </a:p>
          <a:p>
            <a:r>
              <a:rPr lang="en-US" dirty="0"/>
              <a:t>-20 to +70 degrees 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Buttons:</a:t>
            </a:r>
          </a:p>
          <a:p>
            <a:r>
              <a:rPr lang="en-US" dirty="0"/>
              <a:t>PCB-Printed Capacitive Buttons</a:t>
            </a:r>
          </a:p>
        </p:txBody>
      </p:sp>
      <p:pic>
        <p:nvPicPr>
          <p:cNvPr id="8" name="Shape 212" descr="UI.PNG">
            <a:extLst>
              <a:ext uri="{FF2B5EF4-FFF2-40B4-BE49-F238E27FC236}">
                <a16:creationId xmlns:a16="http://schemas.microsoft.com/office/drawing/2014/main" id="{54218159-A36E-4847-A534-EE9363939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54" y="1765190"/>
            <a:ext cx="3919993" cy="272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52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5028A-C2B6-43A6-8F70-6BE98FE3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Connecticut – Storrs Campus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685D5-614A-4241-87BD-EE79B84A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3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3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UI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Shape 220">
            <a:extLst>
              <a:ext uri="{FF2B5EF4-FFF2-40B4-BE49-F238E27FC236}">
                <a16:creationId xmlns:a16="http://schemas.microsoft.com/office/drawing/2014/main" id="{02BD1DB3-5F8C-40B3-A847-97ADC27EB7F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04" y="1284137"/>
            <a:ext cx="9643573" cy="4575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17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2 – Enclosure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F7C75-8E92-4FCE-AF84-7F8597AF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4887461" cy="4525963"/>
          </a:xfrm>
        </p:spPr>
        <p:txBody>
          <a:bodyPr/>
          <a:lstStyle/>
          <a:p>
            <a:r>
              <a:rPr lang="en-US" dirty="0"/>
              <a:t>Design must match original enclosure footprint</a:t>
            </a:r>
          </a:p>
          <a:p>
            <a:r>
              <a:rPr lang="en-US" dirty="0"/>
              <a:t>Does not need to be dustproof/waterproof </a:t>
            </a:r>
          </a:p>
          <a:p>
            <a:r>
              <a:rPr lang="en-US" dirty="0"/>
              <a:t>Concerns are responsibility of customer</a:t>
            </a:r>
          </a:p>
          <a:p>
            <a:r>
              <a:rPr lang="en-US" b="1" dirty="0"/>
              <a:t>Full enclosure not needed!!!</a:t>
            </a:r>
          </a:p>
        </p:txBody>
      </p:sp>
      <p:pic>
        <p:nvPicPr>
          <p:cNvPr id="9" name="Shape 232" descr="sdfgh.PNG">
            <a:extLst>
              <a:ext uri="{FF2B5EF4-FFF2-40B4-BE49-F238E27FC236}">
                <a16:creationId xmlns:a16="http://schemas.microsoft.com/office/drawing/2014/main" id="{65920BA3-E68C-4A5F-9B5D-41A7631F0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40"/>
          <a:stretch/>
        </p:blipFill>
        <p:spPr>
          <a:xfrm>
            <a:off x="6728402" y="2019631"/>
            <a:ext cx="5063381" cy="3591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63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Milestone 3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Microcontroller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Relay Updates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62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Microcontroller Board Layout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E7E09-1F13-4EFB-9492-B33CE623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5" y="1370014"/>
            <a:ext cx="4634488" cy="42353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F243D-4879-4030-AA64-1667E16DD69C}"/>
              </a:ext>
            </a:extLst>
          </p:cNvPr>
          <p:cNvCxnSpPr/>
          <p:nvPr/>
        </p:nvCxnSpPr>
        <p:spPr>
          <a:xfrm>
            <a:off x="6407281" y="5701439"/>
            <a:ext cx="196819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228BF3-BC5E-49DE-99AA-B54612748DFA}"/>
              </a:ext>
            </a:extLst>
          </p:cNvPr>
          <p:cNvCxnSpPr/>
          <p:nvPr/>
        </p:nvCxnSpPr>
        <p:spPr>
          <a:xfrm flipH="1">
            <a:off x="3837138" y="5700851"/>
            <a:ext cx="205980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D7FCC0-7893-4D89-90C2-7861F5F627EE}"/>
              </a:ext>
            </a:extLst>
          </p:cNvPr>
          <p:cNvCxnSpPr/>
          <p:nvPr/>
        </p:nvCxnSpPr>
        <p:spPr>
          <a:xfrm>
            <a:off x="8612846" y="3679629"/>
            <a:ext cx="0" cy="18366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74794F-FA98-433C-8345-ECAD941DD302}"/>
              </a:ext>
            </a:extLst>
          </p:cNvPr>
          <p:cNvCxnSpPr/>
          <p:nvPr/>
        </p:nvCxnSpPr>
        <p:spPr>
          <a:xfrm flipV="1">
            <a:off x="8612846" y="1413154"/>
            <a:ext cx="0" cy="18825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182AF1-7C1E-420A-A435-8CECEF3B021A}"/>
              </a:ext>
            </a:extLst>
          </p:cNvPr>
          <p:cNvSpPr txBox="1"/>
          <p:nvPr/>
        </p:nvSpPr>
        <p:spPr>
          <a:xfrm>
            <a:off x="5899427" y="5529985"/>
            <a:ext cx="650040" cy="38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2.0”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91F0AD-5E03-462C-A982-684A003C6B23}"/>
              </a:ext>
            </a:extLst>
          </p:cNvPr>
          <p:cNvSpPr txBox="1"/>
          <p:nvPr/>
        </p:nvSpPr>
        <p:spPr>
          <a:xfrm>
            <a:off x="8541498" y="3448105"/>
            <a:ext cx="650040" cy="38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2.0”</a:t>
            </a:r>
          </a:p>
        </p:txBody>
      </p:sp>
    </p:spTree>
    <p:extLst>
      <p:ext uri="{BB962C8B-B14F-4D97-AF65-F5344CB8AC3E}">
        <p14:creationId xmlns:p14="http://schemas.microsoft.com/office/powerpoint/2010/main" val="560385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Microcontroller Board Layout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E7E09-1F13-4EFB-9492-B33CE623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5" y="1370014"/>
            <a:ext cx="4634488" cy="42353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EC552D-7FEC-4A67-A399-1143F0EB1E38}"/>
              </a:ext>
            </a:extLst>
          </p:cNvPr>
          <p:cNvSpPr/>
          <p:nvPr/>
        </p:nvSpPr>
        <p:spPr>
          <a:xfrm>
            <a:off x="5864705" y="2109967"/>
            <a:ext cx="2169503" cy="295706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ED386-04E8-4C3A-B014-DCA99B63249E}"/>
              </a:ext>
            </a:extLst>
          </p:cNvPr>
          <p:cNvSpPr/>
          <p:nvPr/>
        </p:nvSpPr>
        <p:spPr>
          <a:xfrm>
            <a:off x="3737477" y="4114238"/>
            <a:ext cx="1958755" cy="1009054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82472-869F-4E54-9EDA-2084056D59AB}"/>
              </a:ext>
            </a:extLst>
          </p:cNvPr>
          <p:cNvSpPr/>
          <p:nvPr/>
        </p:nvSpPr>
        <p:spPr>
          <a:xfrm>
            <a:off x="3737477" y="3254402"/>
            <a:ext cx="1958755" cy="7292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71984E-12A0-4865-9947-33775B98A288}"/>
              </a:ext>
            </a:extLst>
          </p:cNvPr>
          <p:cNvSpPr/>
          <p:nvPr/>
        </p:nvSpPr>
        <p:spPr>
          <a:xfrm>
            <a:off x="3737477" y="1942734"/>
            <a:ext cx="1964987" cy="121613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7" name="Shape 157">
            <a:extLst>
              <a:ext uri="{FF2B5EF4-FFF2-40B4-BE49-F238E27FC236}">
                <a16:creationId xmlns:a16="http://schemas.microsoft.com/office/drawing/2014/main" id="{EA756514-BC30-40B4-9B32-38CFA270DFEE}"/>
              </a:ext>
            </a:extLst>
          </p:cNvPr>
          <p:cNvSpPr txBox="1">
            <a:spLocks/>
          </p:cNvSpPr>
          <p:nvPr/>
        </p:nvSpPr>
        <p:spPr>
          <a:xfrm>
            <a:off x="2641126" y="2217565"/>
            <a:ext cx="1292855" cy="590898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Power</a:t>
            </a:r>
            <a:endParaRPr lang="en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Shape 157">
            <a:extLst>
              <a:ext uri="{FF2B5EF4-FFF2-40B4-BE49-F238E27FC236}">
                <a16:creationId xmlns:a16="http://schemas.microsoft.com/office/drawing/2014/main" id="{D65C57AA-B6B3-4633-B551-9C17B000DCFD}"/>
              </a:ext>
            </a:extLst>
          </p:cNvPr>
          <p:cNvSpPr txBox="1">
            <a:spLocks/>
          </p:cNvSpPr>
          <p:nvPr/>
        </p:nvSpPr>
        <p:spPr>
          <a:xfrm>
            <a:off x="2641127" y="3359883"/>
            <a:ext cx="1292855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USB</a:t>
            </a:r>
            <a:endParaRPr kumimoji="0" lang="e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29" name="Shape 157">
            <a:extLst>
              <a:ext uri="{FF2B5EF4-FFF2-40B4-BE49-F238E27FC236}">
                <a16:creationId xmlns:a16="http://schemas.microsoft.com/office/drawing/2014/main" id="{F4A5827A-A42D-49B9-B8E4-5A3CED228D6F}"/>
              </a:ext>
            </a:extLst>
          </p:cNvPr>
          <p:cNvSpPr txBox="1">
            <a:spLocks/>
          </p:cNvSpPr>
          <p:nvPr/>
        </p:nvSpPr>
        <p:spPr>
          <a:xfrm>
            <a:off x="2114808" y="4342675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Programming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30" name="Shape 157">
            <a:extLst>
              <a:ext uri="{FF2B5EF4-FFF2-40B4-BE49-F238E27FC236}">
                <a16:creationId xmlns:a16="http://schemas.microsoft.com/office/drawing/2014/main" id="{2BD626FE-93B5-4217-8625-4587C5AEE9F1}"/>
              </a:ext>
            </a:extLst>
          </p:cNvPr>
          <p:cNvSpPr txBox="1">
            <a:spLocks/>
          </p:cNvSpPr>
          <p:nvPr/>
        </p:nvSpPr>
        <p:spPr>
          <a:xfrm>
            <a:off x="8414277" y="3359883"/>
            <a:ext cx="1766427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Microcontroller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41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Relay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C2A85-EC9B-4FBA-8025-3AE76B44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8837"/>
            <a:ext cx="9144000" cy="34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06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Relay Schematic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C2A85-EC9B-4FBA-8025-3AE76B44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8837"/>
            <a:ext cx="9144000" cy="34197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843349-B7AE-4E4D-ACD1-1E15BFDF199D}"/>
              </a:ext>
            </a:extLst>
          </p:cNvPr>
          <p:cNvSpPr/>
          <p:nvPr/>
        </p:nvSpPr>
        <p:spPr>
          <a:xfrm>
            <a:off x="1524001" y="1942733"/>
            <a:ext cx="4178464" cy="349050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B1438C-F8B5-4AD5-8173-727F4DE372D1}"/>
              </a:ext>
            </a:extLst>
          </p:cNvPr>
          <p:cNvSpPr/>
          <p:nvPr/>
        </p:nvSpPr>
        <p:spPr>
          <a:xfrm>
            <a:off x="6061413" y="1942733"/>
            <a:ext cx="2699815" cy="3490503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21" name="Shape 157">
            <a:extLst>
              <a:ext uri="{FF2B5EF4-FFF2-40B4-BE49-F238E27FC236}">
                <a16:creationId xmlns:a16="http://schemas.microsoft.com/office/drawing/2014/main" id="{F4933F21-A017-421A-B4FC-3C42BCF367F6}"/>
              </a:ext>
            </a:extLst>
          </p:cNvPr>
          <p:cNvSpPr txBox="1">
            <a:spLocks/>
          </p:cNvSpPr>
          <p:nvPr/>
        </p:nvSpPr>
        <p:spPr>
          <a:xfrm>
            <a:off x="2933514" y="5511954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Optotriac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22" name="Shape 157">
            <a:extLst>
              <a:ext uri="{FF2B5EF4-FFF2-40B4-BE49-F238E27FC236}">
                <a16:creationId xmlns:a16="http://schemas.microsoft.com/office/drawing/2014/main" id="{15E6A352-391D-4AA9-8370-97FA7C90DE9A}"/>
              </a:ext>
            </a:extLst>
          </p:cNvPr>
          <p:cNvSpPr txBox="1">
            <a:spLocks/>
          </p:cNvSpPr>
          <p:nvPr/>
        </p:nvSpPr>
        <p:spPr>
          <a:xfrm>
            <a:off x="6581883" y="5532017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TRIAC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846AF-D80A-4E5B-8823-1071E853447B}"/>
              </a:ext>
            </a:extLst>
          </p:cNvPr>
          <p:cNvSpPr/>
          <p:nvPr/>
        </p:nvSpPr>
        <p:spPr>
          <a:xfrm>
            <a:off x="9120176" y="1942732"/>
            <a:ext cx="1891348" cy="3490503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11" name="Shape 157">
            <a:extLst>
              <a:ext uri="{FF2B5EF4-FFF2-40B4-BE49-F238E27FC236}">
                <a16:creationId xmlns:a16="http://schemas.microsoft.com/office/drawing/2014/main" id="{F5D6271B-14D1-4B49-A115-13138A9A0961}"/>
              </a:ext>
            </a:extLst>
          </p:cNvPr>
          <p:cNvSpPr txBox="1">
            <a:spLocks/>
          </p:cNvSpPr>
          <p:nvPr/>
        </p:nvSpPr>
        <p:spPr>
          <a:xfrm>
            <a:off x="9236413" y="5497130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Load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511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Relay Board Layout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FFF7C-4994-4D31-A0F1-8A2865D5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53" y="2006381"/>
            <a:ext cx="9144000" cy="26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4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Relay Board Layout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FFF7C-4994-4D31-A0F1-8A2865D57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53" y="2006381"/>
            <a:ext cx="9144000" cy="2699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E5FF0-9809-4E6E-863A-0B3AA408B25A}"/>
              </a:ext>
            </a:extLst>
          </p:cNvPr>
          <p:cNvSpPr/>
          <p:nvPr/>
        </p:nvSpPr>
        <p:spPr>
          <a:xfrm>
            <a:off x="1482779" y="2165479"/>
            <a:ext cx="3124863" cy="2297201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16F60-80D8-479C-B891-FB6FF05F10A2}"/>
              </a:ext>
            </a:extLst>
          </p:cNvPr>
          <p:cNvSpPr/>
          <p:nvPr/>
        </p:nvSpPr>
        <p:spPr>
          <a:xfrm>
            <a:off x="4824140" y="2169359"/>
            <a:ext cx="3124863" cy="2297201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E4CE-433F-4254-9FD6-6495DED0121D}"/>
              </a:ext>
            </a:extLst>
          </p:cNvPr>
          <p:cNvSpPr/>
          <p:nvPr/>
        </p:nvSpPr>
        <p:spPr>
          <a:xfrm>
            <a:off x="8158117" y="2164949"/>
            <a:ext cx="2068354" cy="229720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10" name="Shape 157">
            <a:extLst>
              <a:ext uri="{FF2B5EF4-FFF2-40B4-BE49-F238E27FC236}">
                <a16:creationId xmlns:a16="http://schemas.microsoft.com/office/drawing/2014/main" id="{D37F6DCB-3DC2-44AE-A27B-9923EAF0D2A5}"/>
              </a:ext>
            </a:extLst>
          </p:cNvPr>
          <p:cNvSpPr txBox="1">
            <a:spLocks/>
          </p:cNvSpPr>
          <p:nvPr/>
        </p:nvSpPr>
        <p:spPr>
          <a:xfrm>
            <a:off x="2264698" y="4644362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Optotriac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11" name="Shape 157">
            <a:extLst>
              <a:ext uri="{FF2B5EF4-FFF2-40B4-BE49-F238E27FC236}">
                <a16:creationId xmlns:a16="http://schemas.microsoft.com/office/drawing/2014/main" id="{783D1C5C-FF2A-468C-A485-F3BEC2A8091D}"/>
              </a:ext>
            </a:extLst>
          </p:cNvPr>
          <p:cNvSpPr txBox="1">
            <a:spLocks/>
          </p:cNvSpPr>
          <p:nvPr/>
        </p:nvSpPr>
        <p:spPr>
          <a:xfrm>
            <a:off x="5913067" y="4664425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TRIAC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  <p:sp>
        <p:nvSpPr>
          <p:cNvPr id="13" name="Shape 157">
            <a:extLst>
              <a:ext uri="{FF2B5EF4-FFF2-40B4-BE49-F238E27FC236}">
                <a16:creationId xmlns:a16="http://schemas.microsoft.com/office/drawing/2014/main" id="{02EEF294-0341-4F9B-90C2-48736DB87548}"/>
              </a:ext>
            </a:extLst>
          </p:cNvPr>
          <p:cNvSpPr txBox="1">
            <a:spLocks/>
          </p:cNvSpPr>
          <p:nvPr/>
        </p:nvSpPr>
        <p:spPr>
          <a:xfrm>
            <a:off x="8567597" y="4629538"/>
            <a:ext cx="1658874" cy="59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ct val="100000"/>
              <a:buFont typeface="Average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sym typeface="Arial"/>
              </a:rPr>
              <a:t>Load</a:t>
            </a:r>
            <a:endParaRPr kumimoji="0" lang="e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5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3 – Relay Board Layout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74917-A034-401E-853C-93F6678F6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10905" r="8992"/>
          <a:stretch/>
        </p:blipFill>
        <p:spPr>
          <a:xfrm rot="5400000">
            <a:off x="3140635" y="1077035"/>
            <a:ext cx="4696358" cy="54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843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Milestone 4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PCB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Microcontroller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Relay Updates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User Interface Updates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86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Revision 1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785634-91E7-486A-A526-097AE28EB481}"/>
              </a:ext>
            </a:extLst>
          </p:cNvPr>
          <p:cNvGrpSpPr/>
          <p:nvPr/>
        </p:nvGrpSpPr>
        <p:grpSpPr>
          <a:xfrm>
            <a:off x="2603807" y="2484094"/>
            <a:ext cx="8246720" cy="3479437"/>
            <a:chOff x="2964331" y="2652933"/>
            <a:chExt cx="6243464" cy="26247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633717-DE2F-4BDA-A272-E48E58FA4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5" t="23063" r="14827" b="28004"/>
            <a:stretch/>
          </p:blipFill>
          <p:spPr>
            <a:xfrm>
              <a:off x="2964331" y="2652933"/>
              <a:ext cx="5354087" cy="208984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91B047-46CE-45E0-9231-72819D9CAAC1}"/>
                </a:ext>
              </a:extLst>
            </p:cNvPr>
            <p:cNvCxnSpPr/>
            <p:nvPr/>
          </p:nvCxnSpPr>
          <p:spPr>
            <a:xfrm flipV="1">
              <a:off x="6238455" y="5035362"/>
              <a:ext cx="2098390" cy="47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A81FCE-DD4F-4809-874B-61862554C49B}"/>
                </a:ext>
              </a:extLst>
            </p:cNvPr>
            <p:cNvSpPr txBox="1"/>
            <p:nvPr/>
          </p:nvSpPr>
          <p:spPr>
            <a:xfrm>
              <a:off x="5593909" y="4908398"/>
              <a:ext cx="716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6.02”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DAE0FE4-07A9-4FF2-BA45-B1B7C45E56CC}"/>
                </a:ext>
              </a:extLst>
            </p:cNvPr>
            <p:cNvCxnSpPr/>
            <p:nvPr/>
          </p:nvCxnSpPr>
          <p:spPr>
            <a:xfrm flipH="1">
              <a:off x="2964333" y="5035833"/>
              <a:ext cx="254474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201DF1-ED8C-40F7-BC03-16AF3F1C5BD0}"/>
                </a:ext>
              </a:extLst>
            </p:cNvPr>
            <p:cNvCxnSpPr/>
            <p:nvPr/>
          </p:nvCxnSpPr>
          <p:spPr>
            <a:xfrm>
              <a:off x="8655088" y="3811267"/>
              <a:ext cx="196634" cy="83173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FB8A9F-17BF-4D4C-96DA-CDF24EFE3DD5}"/>
                </a:ext>
              </a:extLst>
            </p:cNvPr>
            <p:cNvCxnSpPr/>
            <p:nvPr/>
          </p:nvCxnSpPr>
          <p:spPr>
            <a:xfrm flipH="1" flipV="1">
              <a:off x="8358550" y="2652933"/>
              <a:ext cx="215258" cy="83301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BBFC6B-3364-4A0F-9530-0042B1B8E75D}"/>
                </a:ext>
              </a:extLst>
            </p:cNvPr>
            <p:cNvSpPr txBox="1"/>
            <p:nvPr/>
          </p:nvSpPr>
          <p:spPr>
            <a:xfrm>
              <a:off x="8370907" y="3503490"/>
              <a:ext cx="836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2.82”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737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Revision 1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E4C637-2A30-4410-9F02-E3348A2EC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3063" r="14827" b="28004"/>
          <a:stretch/>
        </p:blipFill>
        <p:spPr>
          <a:xfrm>
            <a:off x="2560010" y="2478778"/>
            <a:ext cx="7071980" cy="27702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F8A777-B358-473A-A5E9-F83CD8194859}"/>
              </a:ext>
            </a:extLst>
          </p:cNvPr>
          <p:cNvSpPr/>
          <p:nvPr/>
        </p:nvSpPr>
        <p:spPr>
          <a:xfrm>
            <a:off x="2606482" y="2435684"/>
            <a:ext cx="2540482" cy="8115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157">
            <a:extLst>
              <a:ext uri="{FF2B5EF4-FFF2-40B4-BE49-F238E27FC236}">
                <a16:creationId xmlns:a16="http://schemas.microsoft.com/office/drawing/2014/main" id="{6D4D4C5D-907A-4983-8173-7EDD585BFF8E}"/>
              </a:ext>
            </a:extLst>
          </p:cNvPr>
          <p:cNvSpPr txBox="1">
            <a:spLocks/>
          </p:cNvSpPr>
          <p:nvPr/>
        </p:nvSpPr>
        <p:spPr>
          <a:xfrm>
            <a:off x="2675235" y="1747658"/>
            <a:ext cx="2402975" cy="6279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+mn-lt"/>
                <a:sym typeface="Arial"/>
              </a:rPr>
              <a:t>Microcontroller</a:t>
            </a:r>
            <a:endParaRPr lang="en" sz="1600" b="1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33" name="Shape 157">
            <a:extLst>
              <a:ext uri="{FF2B5EF4-FFF2-40B4-BE49-F238E27FC236}">
                <a16:creationId xmlns:a16="http://schemas.microsoft.com/office/drawing/2014/main" id="{7FD1099F-35DF-474D-9D5D-33CF0EF7521C}"/>
              </a:ext>
            </a:extLst>
          </p:cNvPr>
          <p:cNvSpPr txBox="1">
            <a:spLocks/>
          </p:cNvSpPr>
          <p:nvPr/>
        </p:nvSpPr>
        <p:spPr>
          <a:xfrm>
            <a:off x="6371073" y="1653364"/>
            <a:ext cx="1548572" cy="6279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+mn-lt"/>
                <a:sym typeface="Arial"/>
              </a:rPr>
              <a:t>Relays</a:t>
            </a:r>
            <a:endParaRPr lang="en" sz="1600" b="1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45DA33-4FA3-45D3-9ED5-2D433BC580A0}"/>
              </a:ext>
            </a:extLst>
          </p:cNvPr>
          <p:cNvSpPr/>
          <p:nvPr/>
        </p:nvSpPr>
        <p:spPr>
          <a:xfrm>
            <a:off x="5378631" y="2355811"/>
            <a:ext cx="3644378" cy="3016234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F4BA65-C31A-4FEF-81DA-0076C9893A4F}"/>
              </a:ext>
            </a:extLst>
          </p:cNvPr>
          <p:cNvSpPr/>
          <p:nvPr/>
        </p:nvSpPr>
        <p:spPr>
          <a:xfrm>
            <a:off x="2606482" y="3404477"/>
            <a:ext cx="2540482" cy="1967568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hape 157">
            <a:extLst>
              <a:ext uri="{FF2B5EF4-FFF2-40B4-BE49-F238E27FC236}">
                <a16:creationId xmlns:a16="http://schemas.microsoft.com/office/drawing/2014/main" id="{C583DE5A-FCD5-485E-975B-45FDAEB382E3}"/>
              </a:ext>
            </a:extLst>
          </p:cNvPr>
          <p:cNvSpPr txBox="1">
            <a:spLocks/>
          </p:cNvSpPr>
          <p:nvPr/>
        </p:nvSpPr>
        <p:spPr>
          <a:xfrm>
            <a:off x="779712" y="4074292"/>
            <a:ext cx="2402975" cy="6279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+mn-lt"/>
                <a:sym typeface="Arial"/>
              </a:rPr>
              <a:t>Power</a:t>
            </a:r>
            <a:endParaRPr lang="en" sz="1600" b="1" dirty="0">
              <a:solidFill>
                <a:srgbClr val="000000"/>
              </a:solidFill>
              <a:latin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593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Revision 2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D9759-E220-4B75-BD0B-686DBACA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76" y="2015482"/>
            <a:ext cx="5513896" cy="2764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19D64-5E56-430E-BA31-95BEC38A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64" y="2074849"/>
            <a:ext cx="5530730" cy="2705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52A52D-69C6-46F4-92B1-A536520F2930}"/>
              </a:ext>
            </a:extLst>
          </p:cNvPr>
          <p:cNvSpPr txBox="1"/>
          <p:nvPr/>
        </p:nvSpPr>
        <p:spPr>
          <a:xfrm>
            <a:off x="2669678" y="5253986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Timer PCB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FF9AC-065E-4056-997D-8A0BFFE00480}"/>
              </a:ext>
            </a:extLst>
          </p:cNvPr>
          <p:cNvSpPr txBox="1"/>
          <p:nvPr/>
        </p:nvSpPr>
        <p:spPr>
          <a:xfrm>
            <a:off x="8634656" y="5253986"/>
            <a:ext cx="1237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LCD PCB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8D9AF8-1502-436B-82A6-615D47096C93}"/>
              </a:ext>
            </a:extLst>
          </p:cNvPr>
          <p:cNvCxnSpPr>
            <a:cxnSpLocks/>
          </p:cNvCxnSpPr>
          <p:nvPr/>
        </p:nvCxnSpPr>
        <p:spPr>
          <a:xfrm flipH="1">
            <a:off x="4729823" y="1686320"/>
            <a:ext cx="40968" cy="375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4C4123-7563-427A-A8B4-753752D91A3D}"/>
              </a:ext>
            </a:extLst>
          </p:cNvPr>
          <p:cNvCxnSpPr>
            <a:cxnSpLocks/>
          </p:cNvCxnSpPr>
          <p:nvPr/>
        </p:nvCxnSpPr>
        <p:spPr>
          <a:xfrm flipH="1">
            <a:off x="7769121" y="1699291"/>
            <a:ext cx="1" cy="27062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034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Revision 2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D9759-E220-4B75-BD0B-686DBACA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76" y="2015482"/>
            <a:ext cx="5513896" cy="2764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19D64-5E56-430E-BA31-95BEC38A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64" y="2074849"/>
            <a:ext cx="5530730" cy="2705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52A52D-69C6-46F4-92B1-A536520F2930}"/>
              </a:ext>
            </a:extLst>
          </p:cNvPr>
          <p:cNvSpPr txBox="1"/>
          <p:nvPr/>
        </p:nvSpPr>
        <p:spPr>
          <a:xfrm>
            <a:off x="2669678" y="5253986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Timer PCB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FF9AC-065E-4056-997D-8A0BFFE00480}"/>
              </a:ext>
            </a:extLst>
          </p:cNvPr>
          <p:cNvSpPr txBox="1"/>
          <p:nvPr/>
        </p:nvSpPr>
        <p:spPr>
          <a:xfrm>
            <a:off x="8634656" y="5253986"/>
            <a:ext cx="1237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LCD PCB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5AFC4B-13D0-420A-8BC2-A0C276D58F82}"/>
              </a:ext>
            </a:extLst>
          </p:cNvPr>
          <p:cNvSpPr/>
          <p:nvPr/>
        </p:nvSpPr>
        <p:spPr>
          <a:xfrm>
            <a:off x="6538300" y="2015482"/>
            <a:ext cx="2940403" cy="2803742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B4FE0C-2E62-4A27-A081-5EF9DD5C32E5}"/>
              </a:ext>
            </a:extLst>
          </p:cNvPr>
          <p:cNvSpPr/>
          <p:nvPr/>
        </p:nvSpPr>
        <p:spPr>
          <a:xfrm>
            <a:off x="9478703" y="2638425"/>
            <a:ext cx="1767510" cy="1824684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B57E7-36B1-49B9-A278-B0EEB525DAD1}"/>
              </a:ext>
            </a:extLst>
          </p:cNvPr>
          <p:cNvSpPr/>
          <p:nvPr/>
        </p:nvSpPr>
        <p:spPr>
          <a:xfrm>
            <a:off x="2562899" y="2074848"/>
            <a:ext cx="3926395" cy="265616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298A67-46BD-422D-AEEB-3F7F775364E0}"/>
              </a:ext>
            </a:extLst>
          </p:cNvPr>
          <p:cNvSpPr/>
          <p:nvPr/>
        </p:nvSpPr>
        <p:spPr>
          <a:xfrm>
            <a:off x="958564" y="3167697"/>
            <a:ext cx="1355359" cy="1612286"/>
          </a:xfrm>
          <a:prstGeom prst="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24135E-6F6E-4478-BC83-938175D13458}"/>
              </a:ext>
            </a:extLst>
          </p:cNvPr>
          <p:cNvSpPr/>
          <p:nvPr/>
        </p:nvSpPr>
        <p:spPr>
          <a:xfrm>
            <a:off x="997274" y="2015481"/>
            <a:ext cx="1365655" cy="104109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12E80-CC30-478D-9E9D-9576373B609A}"/>
              </a:ext>
            </a:extLst>
          </p:cNvPr>
          <p:cNvSpPr txBox="1"/>
          <p:nvPr/>
        </p:nvSpPr>
        <p:spPr>
          <a:xfrm>
            <a:off x="9871918" y="1524889"/>
            <a:ext cx="1274174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Buttons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8E5E2A-465D-4975-BE99-4C3E08FBEB0E}"/>
              </a:ext>
            </a:extLst>
          </p:cNvPr>
          <p:cNvSpPr txBox="1"/>
          <p:nvPr/>
        </p:nvSpPr>
        <p:spPr>
          <a:xfrm>
            <a:off x="3940966" y="1524889"/>
            <a:ext cx="1274174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3CB10-9947-4612-9F8B-2454B719F320}"/>
              </a:ext>
            </a:extLst>
          </p:cNvPr>
          <p:cNvSpPr txBox="1"/>
          <p:nvPr/>
        </p:nvSpPr>
        <p:spPr>
          <a:xfrm>
            <a:off x="1344113" y="4873462"/>
            <a:ext cx="1274174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52E2C-B91B-4ADF-90D7-11E910F1E997}"/>
              </a:ext>
            </a:extLst>
          </p:cNvPr>
          <p:cNvSpPr txBox="1"/>
          <p:nvPr/>
        </p:nvSpPr>
        <p:spPr>
          <a:xfrm>
            <a:off x="7454618" y="1524889"/>
            <a:ext cx="1274174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LCD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FE33E9-0AE4-4C88-818D-F58C12BEEF84}"/>
              </a:ext>
            </a:extLst>
          </p:cNvPr>
          <p:cNvSpPr txBox="1"/>
          <p:nvPr/>
        </p:nvSpPr>
        <p:spPr>
          <a:xfrm>
            <a:off x="1269072" y="1553010"/>
            <a:ext cx="1274174" cy="37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MCU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8D9AF8-1502-436B-82A6-615D47096C93}"/>
              </a:ext>
            </a:extLst>
          </p:cNvPr>
          <p:cNvCxnSpPr>
            <a:cxnSpLocks/>
          </p:cNvCxnSpPr>
          <p:nvPr/>
        </p:nvCxnSpPr>
        <p:spPr>
          <a:xfrm flipH="1">
            <a:off x="4729823" y="1686320"/>
            <a:ext cx="40968" cy="375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4C4123-7563-427A-A8B4-753752D91A3D}"/>
              </a:ext>
            </a:extLst>
          </p:cNvPr>
          <p:cNvCxnSpPr>
            <a:cxnSpLocks/>
          </p:cNvCxnSpPr>
          <p:nvPr/>
        </p:nvCxnSpPr>
        <p:spPr>
          <a:xfrm flipH="1">
            <a:off x="7769121" y="1699291"/>
            <a:ext cx="1" cy="27062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431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Issues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EF1B24-BCEA-455E-BF60-C3DE0AD0E116}"/>
              </a:ext>
            </a:extLst>
          </p:cNvPr>
          <p:cNvGrpSpPr/>
          <p:nvPr/>
        </p:nvGrpSpPr>
        <p:grpSpPr>
          <a:xfrm>
            <a:off x="868428" y="2004464"/>
            <a:ext cx="10226646" cy="3673322"/>
            <a:chOff x="251739" y="2344705"/>
            <a:chExt cx="8238511" cy="2798795"/>
          </a:xfrm>
        </p:grpSpPr>
        <p:sp>
          <p:nvSpPr>
            <p:cNvPr id="8" name="Shape 157">
              <a:extLst>
                <a:ext uri="{FF2B5EF4-FFF2-40B4-BE49-F238E27FC236}">
                  <a16:creationId xmlns:a16="http://schemas.microsoft.com/office/drawing/2014/main" id="{169D53E7-75BD-4F4A-8435-74CD7BFA5CAD}"/>
                </a:ext>
              </a:extLst>
            </p:cNvPr>
            <p:cNvSpPr txBox="1">
              <a:spLocks/>
            </p:cNvSpPr>
            <p:nvPr/>
          </p:nvSpPr>
          <p:spPr>
            <a:xfrm>
              <a:off x="2633360" y="4535802"/>
              <a:ext cx="2682240" cy="4088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SzPct val="100000"/>
                <a:buFont typeface="Average"/>
                <a:buNone/>
                <a:defRPr sz="18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+mn-lt"/>
                  <a:sym typeface="Arial"/>
                </a:rPr>
                <a:t>Relays not soldered in picture – too close for heatsinks</a:t>
              </a:r>
              <a:endParaRPr lang="en" sz="1400" dirty="0">
                <a:solidFill>
                  <a:srgbClr val="000000"/>
                </a:solidFill>
                <a:latin typeface="+mn-lt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A1136D-07A4-4110-A75A-678B14921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4" t="23063" r="14827" b="28004"/>
            <a:stretch/>
          </p:blipFill>
          <p:spPr>
            <a:xfrm>
              <a:off x="2587191" y="2933650"/>
              <a:ext cx="2593084" cy="1528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AF46AD-3886-439A-8B4E-29B259383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" t="13180" r="42848" b="30115"/>
            <a:stretch/>
          </p:blipFill>
          <p:spPr>
            <a:xfrm>
              <a:off x="251739" y="2882348"/>
              <a:ext cx="1985590" cy="1575807"/>
            </a:xfrm>
            <a:prstGeom prst="rect">
              <a:avLst/>
            </a:prstGeom>
          </p:spPr>
        </p:pic>
        <p:sp>
          <p:nvSpPr>
            <p:cNvPr id="11" name="Shape 157">
              <a:extLst>
                <a:ext uri="{FF2B5EF4-FFF2-40B4-BE49-F238E27FC236}">
                  <a16:creationId xmlns:a16="http://schemas.microsoft.com/office/drawing/2014/main" id="{45F64C00-D425-45E2-B34E-F5AE44BA1370}"/>
                </a:ext>
              </a:extLst>
            </p:cNvPr>
            <p:cNvSpPr txBox="1">
              <a:spLocks/>
            </p:cNvSpPr>
            <p:nvPr/>
          </p:nvSpPr>
          <p:spPr>
            <a:xfrm>
              <a:off x="477627" y="4540424"/>
              <a:ext cx="1848783" cy="47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SzPct val="100000"/>
                <a:buFont typeface="Average"/>
                <a:buNone/>
                <a:defRPr sz="18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Font typeface="Average"/>
                <a:buNone/>
                <a:defRPr sz="1400" b="0" i="0" u="none" strike="noStrike" cap="none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+mn-lt"/>
                  <a:sym typeface="Arial"/>
                </a:rPr>
                <a:t>Original Design</a:t>
              </a:r>
              <a:endParaRPr lang="en" sz="1400" dirty="0">
                <a:solidFill>
                  <a:srgbClr val="000000"/>
                </a:solidFill>
                <a:latin typeface="+mn-lt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27173F-F394-424A-9412-9EDEC2E6C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7854" y="2344705"/>
              <a:ext cx="2862396" cy="214201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2A3D8-5344-4184-A7AD-CFEAE1810F21}"/>
                </a:ext>
              </a:extLst>
            </p:cNvPr>
            <p:cNvSpPr txBox="1"/>
            <p:nvPr/>
          </p:nvSpPr>
          <p:spPr>
            <a:xfrm>
              <a:off x="5780879" y="4620280"/>
              <a:ext cx="2556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New design – no staggering required!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177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Issues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A52BBD-0100-40C8-BDE0-68633CA77418}"/>
              </a:ext>
            </a:extLst>
          </p:cNvPr>
          <p:cNvGrpSpPr/>
          <p:nvPr/>
        </p:nvGrpSpPr>
        <p:grpSpPr>
          <a:xfrm>
            <a:off x="5411022" y="1244010"/>
            <a:ext cx="5678737" cy="4384138"/>
            <a:chOff x="3964993" y="1343212"/>
            <a:chExt cx="4799607" cy="3716094"/>
          </a:xfrm>
        </p:grpSpPr>
        <p:pic>
          <p:nvPicPr>
            <p:cNvPr id="15" name="Shape 179">
              <a:extLst>
                <a:ext uri="{FF2B5EF4-FFF2-40B4-BE49-F238E27FC236}">
                  <a16:creationId xmlns:a16="http://schemas.microsoft.com/office/drawing/2014/main" id="{CB2BB6F2-192A-4DB5-BBD0-978EE2F897E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4993" y="3249048"/>
              <a:ext cx="2159421" cy="181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A65092-3ACD-486F-912C-D0AA6EEC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5" t="23063" r="52072" b="28004"/>
            <a:stretch/>
          </p:blipFill>
          <p:spPr>
            <a:xfrm>
              <a:off x="6238253" y="1343212"/>
              <a:ext cx="2526347" cy="20898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9E09F6-F06C-4785-BA76-16A149A8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6402" y="3521451"/>
              <a:ext cx="2057400" cy="14001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931E72-3241-45E8-BB47-05003C2C0427}"/>
              </a:ext>
            </a:extLst>
          </p:cNvPr>
          <p:cNvSpPr txBox="1"/>
          <p:nvPr/>
        </p:nvSpPr>
        <p:spPr>
          <a:xfrm>
            <a:off x="6082249" y="5622918"/>
            <a:ext cx="19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Old PSU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D711B-AAF6-4E29-8871-B3D1346C3AD9}"/>
              </a:ext>
            </a:extLst>
          </p:cNvPr>
          <p:cNvSpPr txBox="1"/>
          <p:nvPr/>
        </p:nvSpPr>
        <p:spPr>
          <a:xfrm>
            <a:off x="9235263" y="5570005"/>
            <a:ext cx="19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PSU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ECBEAF-C39D-4BA0-86B3-EF3331A4B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PCB design doesn’t match footing</a:t>
            </a:r>
          </a:p>
          <a:p>
            <a:r>
              <a:rPr lang="en-US" dirty="0"/>
              <a:t>Rev. 2 PCB has correct footing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Cheaper custom solution simulations successful</a:t>
            </a:r>
          </a:p>
          <a:p>
            <a:pPr marL="0" indent="0">
              <a:buNone/>
            </a:pPr>
            <a:r>
              <a:rPr lang="en-US" i="1" dirty="0"/>
              <a:t>				-BUT-</a:t>
            </a:r>
          </a:p>
          <a:p>
            <a:pPr marL="0" indent="0">
              <a:buNone/>
            </a:pPr>
            <a:r>
              <a:rPr lang="en-US" i="1" dirty="0"/>
              <a:t>Less expensive module discovered!!!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86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PCB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971953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Original mechanical timer receives power ONLY when dishwasher is running</a:t>
            </a:r>
          </a:p>
          <a:p>
            <a:r>
              <a:rPr lang="en-US" dirty="0"/>
              <a:t>Drop-in replacement design matches that expectation</a:t>
            </a:r>
          </a:p>
          <a:p>
            <a:r>
              <a:rPr lang="en-US" dirty="0"/>
              <a:t>Illogical to have to run dishwasher to adjust cycle times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SOLUTION: Physical switch added to switch modes</a:t>
            </a:r>
          </a:p>
          <a:p>
            <a:r>
              <a:rPr lang="en-US" i="1" dirty="0"/>
              <a:t>Run Mode </a:t>
            </a:r>
            <a:r>
              <a:rPr lang="en-US" dirty="0"/>
              <a:t>– Run dishwasher as normal</a:t>
            </a:r>
          </a:p>
          <a:p>
            <a:r>
              <a:rPr lang="en-US" i="1" dirty="0"/>
              <a:t>Programming Mode </a:t>
            </a:r>
            <a:r>
              <a:rPr lang="en-US" dirty="0"/>
              <a:t>– Turn on display, allow user to change programming.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85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UI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971953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Current LCD Malfunctioning</a:t>
            </a:r>
          </a:p>
          <a:p>
            <a:r>
              <a:rPr lang="en-US" dirty="0"/>
              <a:t>LCD will no longer respond to commands</a:t>
            </a:r>
          </a:p>
          <a:p>
            <a:r>
              <a:rPr lang="en-US" dirty="0"/>
              <a:t>Old, working code no longer 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SOLUTION: Order new LCD, test code</a:t>
            </a:r>
          </a:p>
          <a:p>
            <a:r>
              <a:rPr lang="en-US" dirty="0"/>
              <a:t>LCD is likely broken. A new module should fix it</a:t>
            </a:r>
          </a:p>
          <a:p>
            <a:r>
              <a:rPr lang="en-US" dirty="0"/>
              <a:t>Failing this, another screen model is available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54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4 – Relays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023BA-9F4F-48AF-8ED8-52BCD6AB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5" y="1370014"/>
            <a:ext cx="9764048" cy="48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Background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Sponsor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Project Statement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Specifications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29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Conclusions –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1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Conclusions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Estimated Unit Cost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Final Design Changes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Future Goals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464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Conclusions – Estimated Unit Cost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B7B64-70AA-48B8-A427-E494AAA6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29" y="2282000"/>
            <a:ext cx="7946440" cy="30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2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Conclusions – Final Design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Smaller Microcontroller Used</a:t>
            </a:r>
          </a:p>
          <a:p>
            <a:r>
              <a:rPr lang="en-US" dirty="0"/>
              <a:t>256kB memory is significantly larger than needed</a:t>
            </a:r>
          </a:p>
          <a:p>
            <a:r>
              <a:rPr lang="en-US" dirty="0"/>
              <a:t>Reducing to 32kB does not change code, reduces unit cost by $1</a:t>
            </a:r>
          </a:p>
          <a:p>
            <a:pPr marL="0" indent="0">
              <a:buNone/>
            </a:pPr>
            <a:r>
              <a:rPr lang="en-US" b="1" dirty="0"/>
              <a:t>LCD Panel / PCB Not Used</a:t>
            </a:r>
          </a:p>
          <a:p>
            <a:r>
              <a:rPr lang="en-US" dirty="0"/>
              <a:t>New LCD still did not work with existing code</a:t>
            </a:r>
          </a:p>
          <a:p>
            <a:r>
              <a:rPr lang="en-US" dirty="0"/>
              <a:t>Components were deemed too expensive for functionality added</a:t>
            </a:r>
          </a:p>
          <a:p>
            <a:r>
              <a:rPr lang="en-US" dirty="0"/>
              <a:t>Command-line interface over USB used instead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751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Conclusions – Future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r>
              <a:rPr lang="en-US" dirty="0"/>
              <a:t>Replace TRIACS with SMD Variants</a:t>
            </a:r>
          </a:p>
          <a:p>
            <a:r>
              <a:rPr lang="en-US" dirty="0"/>
              <a:t>Use custom heatsinking solution</a:t>
            </a:r>
          </a:p>
          <a:p>
            <a:r>
              <a:rPr lang="en-US" dirty="0"/>
              <a:t>Implement smaller, cheaper power supply</a:t>
            </a:r>
          </a:p>
          <a:p>
            <a:r>
              <a:rPr lang="en-US" dirty="0"/>
              <a:t>Redesign code to allow for PWM control of connected devices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43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828" y="298243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359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Sponsor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3560859" cy="4525963"/>
          </a:xfrm>
        </p:spPr>
        <p:txBody>
          <a:bodyPr/>
          <a:lstStyle/>
          <a:p>
            <a:r>
              <a:rPr lang="en-US" dirty="0"/>
              <a:t>Supplies products for aerial delivery, life support, and military tactical gear</a:t>
            </a:r>
          </a:p>
          <a:p>
            <a:r>
              <a:rPr lang="en-US" dirty="0"/>
              <a:t>Owner of multiple smaller companies, including </a:t>
            </a:r>
            <a:r>
              <a:rPr lang="en-US" dirty="0" err="1"/>
              <a:t>Marktime</a:t>
            </a:r>
            <a:endParaRPr lang="en-US" dirty="0"/>
          </a:p>
          <a:p>
            <a:r>
              <a:rPr lang="en-US" dirty="0" err="1"/>
              <a:t>Marktime</a:t>
            </a:r>
            <a:r>
              <a:rPr lang="en-US" dirty="0"/>
              <a:t> specializes in mechanical timing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6B215-5C0A-4E51-AD7E-FEBAD534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6756"/>
            <a:ext cx="5182049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E25FC-C921-4654-B4FA-C54B94E9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14" y="1370014"/>
            <a:ext cx="7554786" cy="47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Project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89059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Design a solid state drop-in replacement for the C10B 	Electromechanical Cycle Timer. The replacement must 	meet or exceed the current design in all aspects.</a:t>
            </a:r>
          </a:p>
          <a:p>
            <a:pPr marL="0" indent="0">
              <a:buNone/>
            </a:pPr>
            <a:r>
              <a:rPr lang="en-US" b="1" dirty="0"/>
              <a:t>Deliverables:</a:t>
            </a:r>
          </a:p>
          <a:p>
            <a:r>
              <a:rPr lang="en-US" dirty="0"/>
              <a:t>PCB Design / Schematic</a:t>
            </a:r>
          </a:p>
          <a:p>
            <a:r>
              <a:rPr lang="en-US" dirty="0"/>
              <a:t>Microcontroller Source Code</a:t>
            </a:r>
          </a:p>
          <a:p>
            <a:r>
              <a:rPr lang="en-US" dirty="0"/>
              <a:t>Functional Prototype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37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Background –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Power:</a:t>
            </a:r>
          </a:p>
          <a:p>
            <a:r>
              <a:rPr lang="en-US" dirty="0"/>
              <a:t>Average power draw must be below 3 W.</a:t>
            </a:r>
          </a:p>
          <a:p>
            <a:r>
              <a:rPr lang="en-US" dirty="0"/>
              <a:t>Each relay must have a maximum rated load of 15 A @ 120 VAC</a:t>
            </a:r>
          </a:p>
          <a:p>
            <a:pPr marL="0" indent="0">
              <a:buNone/>
            </a:pPr>
            <a:r>
              <a:rPr lang="en-US" b="1" dirty="0"/>
              <a:t>Timer:</a:t>
            </a:r>
          </a:p>
          <a:p>
            <a:r>
              <a:rPr lang="en-US" dirty="0"/>
              <a:t>Must control 8 independent devices</a:t>
            </a:r>
          </a:p>
          <a:p>
            <a:r>
              <a:rPr lang="en-US" dirty="0"/>
              <a:t>Cycle length must be adjustable between 60 – 120 seconds</a:t>
            </a:r>
          </a:p>
          <a:p>
            <a:r>
              <a:rPr lang="en-US" dirty="0"/>
              <a:t>Must be both factory- and user-programable</a:t>
            </a:r>
          </a:p>
          <a:p>
            <a:pPr marL="0" indent="0">
              <a:buNone/>
            </a:pPr>
            <a:r>
              <a:rPr lang="en-US" b="1" dirty="0"/>
              <a:t>Production:</a:t>
            </a:r>
          </a:p>
          <a:p>
            <a:r>
              <a:rPr lang="en-US" dirty="0"/>
              <a:t>Must cost $40 or less, not including labor</a:t>
            </a:r>
          </a:p>
          <a:p>
            <a:r>
              <a:rPr lang="en-US" dirty="0"/>
              <a:t>Must match installation footprint of current cycle timer</a:t>
            </a:r>
          </a:p>
          <a:p>
            <a:pPr marL="0" indent="0">
              <a:buNone/>
            </a:pPr>
            <a:r>
              <a:rPr lang="en-US" b="1" dirty="0"/>
              <a:t>User Interface:</a:t>
            </a:r>
          </a:p>
          <a:p>
            <a:r>
              <a:rPr lang="en-US" dirty="0"/>
              <a:t>Must have easily trainable/intuitive interface. Factory interface must allow for lockout of individual device timing changes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60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1 – Outline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Milestone 1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Design Approach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Team Organization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2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3</a:t>
            </a:r>
          </a:p>
          <a:p>
            <a:pPr>
              <a:buFont typeface="+mj-lt"/>
              <a:buAutoNum type="arabicPeriod"/>
            </a:pPr>
            <a:r>
              <a:rPr lang="en-US" dirty="0"/>
              <a:t>Milestone 4</a:t>
            </a:r>
          </a:p>
          <a:p>
            <a:pPr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2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7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Milestone 1 – Design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Research Components</a:t>
            </a:r>
          </a:p>
          <a:p>
            <a:r>
              <a:rPr lang="en-US" dirty="0"/>
              <a:t>TRIACs, SCRs, Relays…</a:t>
            </a:r>
          </a:p>
          <a:p>
            <a:r>
              <a:rPr lang="en-US" dirty="0"/>
              <a:t>Power Supplies</a:t>
            </a:r>
          </a:p>
          <a:p>
            <a:r>
              <a:rPr lang="en-US" dirty="0"/>
              <a:t>User Interfaces</a:t>
            </a:r>
          </a:p>
          <a:p>
            <a:pPr marL="0" indent="0">
              <a:buNone/>
            </a:pPr>
            <a:r>
              <a:rPr lang="en-US" b="1" dirty="0"/>
              <a:t>Test Circuit</a:t>
            </a:r>
          </a:p>
          <a:p>
            <a:r>
              <a:rPr lang="en-US" dirty="0"/>
              <a:t>Verify circuit operation</a:t>
            </a:r>
          </a:p>
          <a:p>
            <a:r>
              <a:rPr lang="en-US" dirty="0"/>
              <a:t>Verify PCB design</a:t>
            </a:r>
          </a:p>
          <a:p>
            <a:r>
              <a:rPr lang="en-US" dirty="0"/>
              <a:t>Measure component temperatures</a:t>
            </a:r>
          </a:p>
          <a:p>
            <a:r>
              <a:rPr lang="en-US" dirty="0"/>
              <a:t>Compare to PSPICE model predictions</a:t>
            </a:r>
          </a:p>
          <a:p>
            <a:pPr marL="0" indent="0">
              <a:buNone/>
            </a:pPr>
            <a:r>
              <a:rPr lang="en-US" b="1" dirty="0"/>
              <a:t>Design Enclosure</a:t>
            </a:r>
          </a:p>
          <a:p>
            <a:r>
              <a:rPr lang="en-US" dirty="0"/>
              <a:t>Protect sensitive electronics</a:t>
            </a:r>
          </a:p>
          <a:p>
            <a:r>
              <a:rPr lang="en-US" dirty="0"/>
              <a:t>Match current enclosure footprint</a:t>
            </a:r>
          </a:p>
          <a:p>
            <a:r>
              <a:rPr lang="en-US" dirty="0"/>
              <a:t>Manage heat dissipation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University of Connecticut – Storrs Campus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67D47-FD7F-41C1-AA93-E8EF5C837E14}"/>
              </a:ext>
            </a:extLst>
          </p:cNvPr>
          <p:cNvSpPr/>
          <p:nvPr/>
        </p:nvSpPr>
        <p:spPr>
          <a:xfrm>
            <a:off x="4830595" y="1826"/>
            <a:ext cx="2038066" cy="450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Shape 122" descr="Timer Block Diagram.png">
            <a:extLst>
              <a:ext uri="{FF2B5EF4-FFF2-40B4-BE49-F238E27FC236}">
                <a16:creationId xmlns:a16="http://schemas.microsoft.com/office/drawing/2014/main" id="{81AF15E7-F098-4BE4-B477-F916F45C4A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66" y="1595202"/>
            <a:ext cx="4566699" cy="4084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17314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-oakleaf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1287</Words>
  <Application>Microsoft Office PowerPoint</Application>
  <PresentationFormat>Widescreen</PresentationFormat>
  <Paragraphs>331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Average</vt:lpstr>
      <vt:lpstr>Calibri</vt:lpstr>
      <vt:lpstr>white-oakleaf-template</vt:lpstr>
      <vt:lpstr>MITRE Technical Presentation Senior Design Project – Solid State Timer  Patrick Dunham 2017-11-05 </vt:lpstr>
      <vt:lpstr>PowerPoint Presentation</vt:lpstr>
      <vt:lpstr>Presentation Outline</vt:lpstr>
      <vt:lpstr>Background – Outline </vt:lpstr>
      <vt:lpstr>Background – Sponsor </vt:lpstr>
      <vt:lpstr>Background – Project Statement </vt:lpstr>
      <vt:lpstr>Background – Specifications</vt:lpstr>
      <vt:lpstr>Milestone 1 – Outline </vt:lpstr>
      <vt:lpstr>Milestone 1 – Design Approach</vt:lpstr>
      <vt:lpstr>Milestone 1 – Team Organization</vt:lpstr>
      <vt:lpstr>Milestone 2 – Outline </vt:lpstr>
      <vt:lpstr>Milestone 2 – Microcontroller Operation</vt:lpstr>
      <vt:lpstr>Milestone 2 – Microcontroller Schematic</vt:lpstr>
      <vt:lpstr>Milestone 2 – Microcontroller Schematic</vt:lpstr>
      <vt:lpstr>Milestone 2 – Relay Schematic</vt:lpstr>
      <vt:lpstr>Milestone 2 – Relay Schematic</vt:lpstr>
      <vt:lpstr>Milestone 2 – Relay Power Output</vt:lpstr>
      <vt:lpstr>Milestone 2 – Power Supply Solution</vt:lpstr>
      <vt:lpstr>Milestone 2 – UI Hardware</vt:lpstr>
      <vt:lpstr>Milestone 2 – UI Design</vt:lpstr>
      <vt:lpstr>Milestone 2 – Enclosure</vt:lpstr>
      <vt:lpstr>Milestone 3 – Outline </vt:lpstr>
      <vt:lpstr>Milestone 3 – Microcontroller Board Layout </vt:lpstr>
      <vt:lpstr>Milestone 3 – Microcontroller Board Layout </vt:lpstr>
      <vt:lpstr>Milestone 3 – Relay Schematic</vt:lpstr>
      <vt:lpstr>Milestone 3 – Relay Schematic</vt:lpstr>
      <vt:lpstr>Milestone 3 – Relay Board Layout </vt:lpstr>
      <vt:lpstr>Milestone 3 – Relay Board Layout </vt:lpstr>
      <vt:lpstr>Milestone 3 – Relay Board Layout </vt:lpstr>
      <vt:lpstr>Milestone 4 – Outline </vt:lpstr>
      <vt:lpstr>Milestone 4 – PCB Revision 1 </vt:lpstr>
      <vt:lpstr>Milestone 4 – PCB Revision 1 </vt:lpstr>
      <vt:lpstr>Milestone 4 – PCB Revision 2 </vt:lpstr>
      <vt:lpstr>Milestone 4 – PCB Revision 2 </vt:lpstr>
      <vt:lpstr>Milestone 4 – PCB Issues</vt:lpstr>
      <vt:lpstr>Milestone 4 – PCB Issues</vt:lpstr>
      <vt:lpstr>Milestone 4 – PCB Issues</vt:lpstr>
      <vt:lpstr>Milestone 4 – UI Issues</vt:lpstr>
      <vt:lpstr>Milestone 4 – Relays</vt:lpstr>
      <vt:lpstr>Conclusions – Outline</vt:lpstr>
      <vt:lpstr>Conclusions – Estimated Unit Cost</vt:lpstr>
      <vt:lpstr>Conclusions – Final Design Changes</vt:lpstr>
      <vt:lpstr>Conclusions – Future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MITRE Technical Presentation Senior Design Project – Solid State Timer  Patrick Dunham 2017-11-05 </dc:title>
  <dc:creator>Patrick Dunham</dc:creator>
  <cp:lastModifiedBy>Patrick Dunham</cp:lastModifiedBy>
  <cp:revision>12</cp:revision>
  <dcterms:created xsi:type="dcterms:W3CDTF">2017-11-05T21:13:11Z</dcterms:created>
  <dcterms:modified xsi:type="dcterms:W3CDTF">2017-11-05T22:36:05Z</dcterms:modified>
</cp:coreProperties>
</file>